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57" r:id="rId4"/>
    <p:sldId id="260" r:id="rId5"/>
    <p:sldId id="261" r:id="rId6"/>
    <p:sldId id="264" r:id="rId7"/>
    <p:sldId id="265" r:id="rId8"/>
    <p:sldId id="262" r:id="rId9"/>
    <p:sldId id="266" r:id="rId10"/>
    <p:sldId id="267" r:id="rId11"/>
    <p:sldId id="26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6600"/>
    <a:srgbClr val="2E1A47"/>
    <a:srgbClr val="CBC4BC"/>
    <a:srgbClr val="333333"/>
    <a:srgbClr val="522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114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25A7-8E83-C14E-92B1-AB4444DB3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A5FE50-2E70-BC47-8E36-8A307AD5A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62EB3-3D0D-7649-91F1-BE1266F6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E6409-2980-1C49-8F04-5C294149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FDC8-3002-5140-989D-D964F673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F315-667F-7346-BD1C-966AD678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D056B-B0A8-5C4D-9998-FC5FB886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02B65-9AA3-954E-A7D4-76EB90CF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16D7E-8AE9-D645-AEE6-E38835A35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86D5F-A6AC-7344-9CC2-73C6BB05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8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3C6D53-56A8-A045-A2BE-A9A5CE089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F91A33-6E40-E248-99C5-AF19858A0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495C3-3501-DD49-BD4F-29B5FE98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13BA9-9CA6-CE41-9797-00584AC3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4497F-3CBB-9347-920B-03B203DB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6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CD3E7-601A-D140-B451-4587FA06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9CEC4-7851-3441-9DB9-C83A6C6FB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D61F1-D5C2-7942-8F0E-F6D38102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6D23F-7A69-3B44-8338-10C70F28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82D3-E088-AF4F-975F-1ECE4B2C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9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132-36EF-5144-8541-2B997F3E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2A05A-35DD-5F45-BFCF-00F37BF8D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4F51A-7360-5843-8263-08FC49B1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ECF10-5462-C44C-B7FB-6350368BF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C5513-5864-634E-BE60-D604AFC5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4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8DC2-6001-8044-A9F2-1EAF56BD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3FD43-4742-3544-B044-52181D29D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B56B0-5004-9A43-90AE-A243E6DC4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E538D-1062-8D44-B896-80A97A12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94208-2218-1341-88C2-17C5F116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D0E28-F978-A54F-96D0-6B530E39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3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C897-F655-3044-8347-FAE923A7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D4B75-82AE-2247-92AF-2C462597F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26972-21D6-1246-A351-CAF519D9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B50B1-014C-DE43-9565-7C33A7DC1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82248-27B6-204A-BA60-6C0C8B7F0B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5097B-A0FF-BA46-9103-0AFB62F2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83F8F9-A4B9-A34D-80C3-4D817CCE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6FB4B-C730-EA4A-85AE-0F146EEE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11792-8AFB-CB4C-882F-60773E4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99BF9-1E15-9142-BD72-17737AED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DE75E-D87C-0E49-B68C-461EB1E55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EF96A-3F82-5F42-A30F-41F40486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0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8AE7A5-FEDE-CC4F-BCC6-583B5323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F6179-B1FC-1B4C-A720-C6386C6C3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9615F-7A1C-B74B-886F-252AC95B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0BFB-CCE0-234D-92C2-CC258E31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877DF-436F-BA4E-A8C4-AC02F2800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1BE90-6855-1243-AD81-8AD68A30F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9E458-6F45-F64A-8592-940ACF969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4FE5A-5E5D-3840-8D92-DB317A21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A7A49-25FE-1D47-A12E-79D0AEA5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6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3ED5-6198-F447-9FD8-78E85BC46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A730A-7783-674E-8DA2-2DF16B636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F45B4-8D00-1C48-BF12-2CFAAB608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1B61A-D0B4-6C49-872E-168FA923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C3B7B-C934-EC4B-BD00-85D50BFF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C0A4D-6927-9245-8778-90CF9F08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6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1CB4ED-2208-9B42-9B5F-6AB7D2C4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2E05F-02AC-B643-B01A-FD4FEDFE4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87409-BE55-704F-950C-184665350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EC906-AE49-3241-ADDC-AEF87507F73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B13BD-46AD-914F-AE7F-8AF8B6C84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3F49C-0F13-7E4E-A18A-FD96D52A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14E54-5ADD-3942-8273-63B83D63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3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emson.edu/cbshs/departments/prtm/about/faculty-staff-resources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52611B8-6A8D-5243-BCE4-A6C437E1FADD}"/>
              </a:ext>
            </a:extLst>
          </p:cNvPr>
          <p:cNvSpPr/>
          <p:nvPr/>
        </p:nvSpPr>
        <p:spPr>
          <a:xfrm flipV="1">
            <a:off x="1529024" y="3977943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4E15CF-1FF3-6C44-ADAB-3689CC05EFFA}"/>
              </a:ext>
            </a:extLst>
          </p:cNvPr>
          <p:cNvSpPr txBox="1"/>
          <p:nvPr/>
        </p:nvSpPr>
        <p:spPr>
          <a:xfrm>
            <a:off x="1419253" y="2101364"/>
            <a:ext cx="924372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cs typeface="Arial Narrow" panose="020B0604020202020204" pitchFamily="34" charset="0"/>
              </a:rPr>
              <a:t>PRTM Purchasing Procedure Updates</a:t>
            </a:r>
            <a:endParaRPr lang="en-US" sz="2800" b="1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endParaRPr lang="en-US" sz="5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FC6AB-0A79-CB4A-8AF2-1B78C0D05533}"/>
              </a:ext>
            </a:extLst>
          </p:cNvPr>
          <p:cNvSpPr txBox="1"/>
          <p:nvPr/>
        </p:nvSpPr>
        <p:spPr>
          <a:xfrm>
            <a:off x="8647239" y="6132502"/>
            <a:ext cx="31290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Building People and Communities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250B9CB-6205-6943-9681-BED026E89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863" y="294674"/>
            <a:ext cx="3677721" cy="1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Limitations and Common Issues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91"/>
            <a:ext cx="10515600" cy="46672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Limitations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Unable for user to see workflow status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User must download form each time to ensure current version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Attachments must be attached to PDF form, not submission email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Attachments cannot be added to a form that has already been signed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Cambria" panose="02040503050406030204" pitchFamily="18" charset="0"/>
              <a:cs typeface="Bembo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Common Issues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Completing form in browser view and not in Adobe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Form signed before attachments are added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Appropriate boxes not selected at top of form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Bembo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Bembo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  <a:p>
            <a:endParaRPr lang="en-US" dirty="0">
              <a:solidFill>
                <a:schemeClr val="bg1"/>
              </a:solidFill>
              <a:latin typeface="GoudyOldSty" panose="0202050205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Optional Browser Settings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91"/>
            <a:ext cx="10515600" cy="4667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Chrome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ea typeface="Baskerville" panose="02020502070401020303" pitchFamily="18" charset="0"/>
                <a:cs typeface="Arial" panose="020B0604020202020204" pitchFamily="34" charset="0"/>
              </a:rPr>
              <a:t>&gt;Settings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ea typeface="Baskerville" panose="02020502070401020303" pitchFamily="18" charset="0"/>
                <a:cs typeface="Arial" panose="020B0604020202020204" pitchFamily="34" charset="0"/>
              </a:rPr>
              <a:t>&gt;Security </a:t>
            </a:r>
            <a:r>
              <a:rPr lang="en-US" sz="2000">
                <a:solidFill>
                  <a:schemeClr val="bg1"/>
                </a:solidFill>
                <a:ea typeface="Baskerville" panose="02020502070401020303" pitchFamily="18" charset="0"/>
                <a:cs typeface="Arial" panose="020B0604020202020204" pitchFamily="34" charset="0"/>
              </a:rPr>
              <a:t>and Privacy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  <a:ea typeface="Baskerville" panose="02020502070401020303" pitchFamily="18" charset="0"/>
                <a:cs typeface="Arial" panose="020B0604020202020204" pitchFamily="34" charset="0"/>
              </a:rPr>
              <a:t>&gt;</a:t>
            </a:r>
            <a:r>
              <a:rPr lang="en-US" sz="2000" dirty="0">
                <a:solidFill>
                  <a:schemeClr val="bg1"/>
                </a:solidFill>
                <a:ea typeface="Baskerville" panose="02020502070401020303" pitchFamily="18" charset="0"/>
                <a:cs typeface="Arial" panose="020B0604020202020204" pitchFamily="34" charset="0"/>
              </a:rPr>
              <a:t>Site Settings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ea typeface="Baskerville" panose="02020502070401020303" pitchFamily="18" charset="0"/>
                <a:cs typeface="Arial" panose="020B0604020202020204" pitchFamily="34" charset="0"/>
              </a:rPr>
              <a:t>&gt;Additional Content Settings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ea typeface="Baskerville" panose="02020502070401020303" pitchFamily="18" charset="0"/>
                <a:cs typeface="Arial" panose="020B0604020202020204" pitchFamily="34" charset="0"/>
              </a:rPr>
              <a:t>&gt;PDF Documents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ea typeface="Baskerville" panose="02020502070401020303" pitchFamily="18" charset="0"/>
                <a:cs typeface="Bembo" panose="020F0502020204030204" pitchFamily="34" charset="0"/>
              </a:rPr>
              <a:t>&gt;Select Download PDFs</a:t>
            </a:r>
          </a:p>
          <a:p>
            <a:endParaRPr lang="en-US" b="1" i="1" dirty="0">
              <a:solidFill>
                <a:schemeClr val="bg1"/>
              </a:solidFill>
              <a:ea typeface="Baskerville" panose="02020502070401020303" pitchFamily="18" charset="0"/>
              <a:cs typeface="Bembo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video2328396132">
            <a:hlinkClick r:id="" action="ppaction://media"/>
            <a:extLst>
              <a:ext uri="{FF2B5EF4-FFF2-40B4-BE49-F238E27FC236}">
                <a16:creationId xmlns:a16="http://schemas.microsoft.com/office/drawing/2014/main" id="{CA5D950D-283E-4892-86BF-E1BE2D566E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9923" y="1690687"/>
            <a:ext cx="7782128" cy="48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Optional Browser Settings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91"/>
            <a:ext cx="2585936" cy="4667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Firefox</a:t>
            </a:r>
          </a:p>
          <a:p>
            <a:r>
              <a:rPr lang="en-US" sz="2000" dirty="0">
                <a:solidFill>
                  <a:schemeClr val="bg1"/>
                </a:solidFill>
                <a:ea typeface="Baskerville" panose="02020502070401020303" pitchFamily="18" charset="0"/>
                <a:cs typeface="Bembo" panose="020F0502020204030204" pitchFamily="34" charset="0"/>
              </a:rPr>
              <a:t>Select “Do this automatically for files like this from now on.”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D058E-4CFF-4745-B529-6FB6EE732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230" y="1690687"/>
            <a:ext cx="8481112" cy="45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67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Changes and Benefits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91"/>
            <a:ext cx="10515600" cy="46672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Changes</a:t>
            </a:r>
          </a:p>
          <a:p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All purchases must be pre-approved </a:t>
            </a:r>
          </a:p>
          <a:p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Purchases will be handled by PRTM Main Office (Kayla Lee)</a:t>
            </a:r>
          </a:p>
          <a:p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Updated forms in PDF format with digital approval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Cambria" panose="02040503050406030204" pitchFamily="18" charset="0"/>
              <a:cs typeface="Bembo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Benefits</a:t>
            </a:r>
          </a:p>
          <a:p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</a:rPr>
              <a:t>User friendly fillable forms</a:t>
            </a:r>
          </a:p>
          <a:p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Consistency within department and college</a:t>
            </a:r>
          </a:p>
          <a:p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Streamlined process</a:t>
            </a:r>
          </a:p>
          <a:p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Clear guidance </a:t>
            </a:r>
          </a:p>
          <a:p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  <a:cs typeface="Bembo" panose="020F0502020204030204" pitchFamily="34" charset="0"/>
              </a:rPr>
              <a:t>Audit Readiness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Bembo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Bembo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  <a:p>
            <a:endParaRPr lang="en-US" dirty="0">
              <a:solidFill>
                <a:schemeClr val="bg1"/>
              </a:solidFill>
              <a:latin typeface="GoudyOldSty" panose="0202050205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6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Updated Forms and Guides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91"/>
            <a:ext cx="10515600" cy="46672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Updated forms and guides are available on the </a:t>
            </a:r>
            <a:r>
              <a:rPr lang="en-US" sz="2600" dirty="0">
                <a:solidFill>
                  <a:schemeClr val="bg1"/>
                </a:solidFill>
                <a:cs typeface="Arial" panose="020B0604020202020204" pitchFamily="34" charset="0"/>
                <a:hlinkClick r:id="rId2"/>
              </a:rPr>
              <a:t>PRTM website</a:t>
            </a:r>
            <a:endParaRPr lang="en-US" sz="2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Guides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Purchasing Guide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Reimbursement Guide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ea typeface="Source Serif Pro" panose="020406030504050202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Source Serif Pro" panose="02040603050405020204" pitchFamily="18" charset="0"/>
                <a:cs typeface="Arial" panose="020B0604020202020204" pitchFamily="34" charset="0"/>
              </a:rPr>
              <a:t>Forms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ea typeface="Source Serif Pro" panose="02040603050405020204" pitchFamily="18" charset="0"/>
                <a:cs typeface="Arial" panose="020B0604020202020204" pitchFamily="34" charset="0"/>
              </a:rPr>
              <a:t>Purchase Request and Reimbursement Form (Non-Travel)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ea typeface="Source Serif Pro" panose="02040603050405020204" pitchFamily="18" charset="0"/>
                <a:cs typeface="Arial" panose="020B0604020202020204" pitchFamily="34" charset="0"/>
              </a:rPr>
              <a:t>Travel Request Form- Domestic 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Travel Request Form- International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In-State, Out-of-State, and International Travel Reimbursement Forms 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ea typeface="Baskerville" panose="02020502070401020303" pitchFamily="18" charset="0"/>
                <a:cs typeface="Bembo" panose="020F0502020204030204" pitchFamily="34" charset="0"/>
              </a:rPr>
              <a:t>Mileage Reimbursement Form</a:t>
            </a:r>
          </a:p>
          <a:p>
            <a:pPr marL="0" indent="0">
              <a:buNone/>
            </a:pPr>
            <a:endParaRPr lang="en-US" b="1" i="1" dirty="0">
              <a:solidFill>
                <a:schemeClr val="bg1"/>
              </a:solidFill>
              <a:latin typeface="Book Antiqua" panose="02040602050305030304" pitchFamily="18" charset="0"/>
              <a:ea typeface="Baskerville" panose="02020502070401020303" pitchFamily="18" charset="0"/>
              <a:cs typeface="Bembo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  <a:p>
            <a:endParaRPr lang="en-US" dirty="0">
              <a:solidFill>
                <a:schemeClr val="bg1"/>
              </a:solidFill>
              <a:latin typeface="GoudyOldSty" panose="0202050205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0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Purchasing Guide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91"/>
            <a:ext cx="10515600" cy="4667252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solidFill>
                <a:schemeClr val="bg1"/>
              </a:solidFill>
              <a:latin typeface="Book Antiqua" panose="02040602050305030304" pitchFamily="18" charset="0"/>
              <a:ea typeface="Baskerville" panose="02020502070401020303" pitchFamily="18" charset="0"/>
              <a:cs typeface="Bembo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  <a:p>
            <a:endParaRPr lang="en-US" dirty="0">
              <a:solidFill>
                <a:schemeClr val="bg1"/>
              </a:solidFill>
              <a:latin typeface="GoudyOldSty" panose="0202050205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1357D-2B44-4394-A583-911C9D77D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19" y="1836991"/>
            <a:ext cx="3441470" cy="3990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10F5F-1025-4FE4-B32A-1C0881F56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277" y="1836991"/>
            <a:ext cx="3510393" cy="3990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588C2F-8AD6-446C-B0D7-A133BFBCA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358" y="1829547"/>
            <a:ext cx="3460130" cy="39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Reimbursement Guide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91"/>
            <a:ext cx="10515600" cy="4667252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solidFill>
                <a:schemeClr val="bg1"/>
              </a:solidFill>
              <a:latin typeface="Book Antiqua" panose="02040602050305030304" pitchFamily="18" charset="0"/>
              <a:ea typeface="Baskerville" panose="02020502070401020303" pitchFamily="18" charset="0"/>
              <a:cs typeface="Bembo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oudyOldSty" panose="0202050205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0CA0A-4C4F-473C-B5C9-812D6EE1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666" y="1756848"/>
            <a:ext cx="4006734" cy="48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Updated Forms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726"/>
            <a:ext cx="10515600" cy="5016517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bg1"/>
                </a:solidFill>
                <a:ea typeface="Baskerville" panose="02020502070401020303" pitchFamily="18" charset="0"/>
                <a:cs typeface="Bembo" panose="020F0502020204030204" pitchFamily="34" charset="0"/>
              </a:rPr>
              <a:t>	     Purchase Request Form			         Travel Request Form (Domestic)</a:t>
            </a:r>
          </a:p>
          <a:p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oudyOldSty" panose="0202050205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FF69E-E4BE-4C7C-AC5C-715D98FF2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086" y="1868343"/>
            <a:ext cx="3772399" cy="4890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4D9C6-3FE5-4BEF-A053-AC55EF90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430" y="1880666"/>
            <a:ext cx="3772399" cy="48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99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Updated Forms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726"/>
            <a:ext cx="10515600" cy="5016517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bg1"/>
                </a:solidFill>
                <a:ea typeface="Baskerville" panose="02020502070401020303" pitchFamily="18" charset="0"/>
                <a:cs typeface="Bembo" panose="020F0502020204030204" pitchFamily="34" charset="0"/>
              </a:rPr>
              <a:t>              Mileage Log Reimbursement Form</a:t>
            </a:r>
            <a:r>
              <a:rPr lang="en-US" sz="2800" b="1" i="1" dirty="0">
                <a:solidFill>
                  <a:schemeClr val="bg1"/>
                </a:solidFill>
                <a:ea typeface="Baskerville" panose="02020502070401020303" pitchFamily="18" charset="0"/>
                <a:cs typeface="Bembo" panose="020F0502020204030204" pitchFamily="34" charset="0"/>
              </a:rPr>
              <a:t>		        </a:t>
            </a:r>
            <a:r>
              <a:rPr lang="en-US" sz="2000" b="1" i="1" dirty="0">
                <a:solidFill>
                  <a:schemeClr val="bg1"/>
                </a:solidFill>
                <a:ea typeface="Baskerville" panose="02020502070401020303" pitchFamily="18" charset="0"/>
                <a:cs typeface="Bembo" panose="020F0502020204030204" pitchFamily="34" charset="0"/>
              </a:rPr>
              <a:t>Travel Reimbursement Forms</a:t>
            </a:r>
            <a:endParaRPr lang="en-US" b="1" i="1" dirty="0">
              <a:solidFill>
                <a:schemeClr val="bg1"/>
              </a:solidFill>
              <a:latin typeface="Book Antiqua" panose="02040602050305030304" pitchFamily="18" charset="0"/>
              <a:ea typeface="Baskerville" panose="02020502070401020303" pitchFamily="18" charset="0"/>
              <a:cs typeface="Bembo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oudyOldSty" panose="0202050205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7090B-3D47-45F2-9230-1C70AC933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997" y="1918438"/>
            <a:ext cx="3757397" cy="4856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208115-5ABC-4CA1-913F-0C511D2A2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44" y="1913859"/>
            <a:ext cx="3757397" cy="4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0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Purchase Request Example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91"/>
            <a:ext cx="10515600" cy="4667252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solidFill>
                <a:schemeClr val="bg1"/>
              </a:solidFill>
              <a:latin typeface="Book Antiqua" panose="02040602050305030304" pitchFamily="18" charset="0"/>
              <a:ea typeface="Baskerville" panose="02020502070401020303" pitchFamily="18" charset="0"/>
              <a:cs typeface="Bembo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  <a:p>
            <a:endParaRPr lang="en-US" dirty="0">
              <a:solidFill>
                <a:schemeClr val="bg1"/>
              </a:solidFill>
              <a:latin typeface="GoudyOldSty" panose="0202050205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video8242054282">
            <a:hlinkClick r:id="" action="ppaction://media"/>
            <a:extLst>
              <a:ext uri="{FF2B5EF4-FFF2-40B4-BE49-F238E27FC236}">
                <a16:creationId xmlns:a16="http://schemas.microsoft.com/office/drawing/2014/main" id="{409C3D1F-55BE-4CE2-BC50-07217A790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3630" y="1628308"/>
            <a:ext cx="8135389" cy="50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1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C8F4-40DE-D54E-B8D8-A1E6134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rPr>
              <a:t>Reimbursement Example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634FE-4E14-CA48-9285-C566C97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91"/>
            <a:ext cx="10515600" cy="4667252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solidFill>
                <a:schemeClr val="bg1"/>
              </a:solidFill>
              <a:latin typeface="Book Antiqua" panose="02040602050305030304" pitchFamily="18" charset="0"/>
              <a:ea typeface="Baskerville" panose="02020502070401020303" pitchFamily="18" charset="0"/>
              <a:cs typeface="Bembo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empos Text Regular" panose="02020503060303060403" pitchFamily="18" charset="77"/>
            </a:endParaRPr>
          </a:p>
          <a:p>
            <a:endParaRPr lang="en-US" dirty="0">
              <a:solidFill>
                <a:schemeClr val="bg1"/>
              </a:solidFill>
              <a:latin typeface="GoudyOldSty" panose="0202050205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D775B-E284-9747-B2AB-17A446BB8853}"/>
              </a:ext>
            </a:extLst>
          </p:cNvPr>
          <p:cNvSpPr/>
          <p:nvPr/>
        </p:nvSpPr>
        <p:spPr>
          <a:xfrm flipV="1">
            <a:off x="948458" y="1442007"/>
            <a:ext cx="9133951" cy="4571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1364420084">
            <a:hlinkClick r:id="" action="ppaction://media"/>
            <a:extLst>
              <a:ext uri="{FF2B5EF4-FFF2-40B4-BE49-F238E27FC236}">
                <a16:creationId xmlns:a16="http://schemas.microsoft.com/office/drawing/2014/main" id="{4AA1687D-B9CA-4604-977E-91F96DF69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818" y="1597135"/>
            <a:ext cx="8235142" cy="51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1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251</Words>
  <Application>Microsoft Office PowerPoint</Application>
  <PresentationFormat>Widescreen</PresentationFormat>
  <Paragraphs>67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Narrow</vt:lpstr>
      <vt:lpstr>Book Antiqua</vt:lpstr>
      <vt:lpstr>Calibri</vt:lpstr>
      <vt:lpstr>Calibri Light</vt:lpstr>
      <vt:lpstr>Cambria</vt:lpstr>
      <vt:lpstr>GoudyOldSty</vt:lpstr>
      <vt:lpstr>Tiempos Text Regular</vt:lpstr>
      <vt:lpstr>Office Theme</vt:lpstr>
      <vt:lpstr>PowerPoint Presentation</vt:lpstr>
      <vt:lpstr>Changes and Benefits</vt:lpstr>
      <vt:lpstr>Updated Forms and Guides</vt:lpstr>
      <vt:lpstr>Purchasing Guide</vt:lpstr>
      <vt:lpstr>Reimbursement Guide</vt:lpstr>
      <vt:lpstr>Updated Forms</vt:lpstr>
      <vt:lpstr>Updated Forms</vt:lpstr>
      <vt:lpstr>Purchase Request Example</vt:lpstr>
      <vt:lpstr>Reimbursement Example</vt:lpstr>
      <vt:lpstr>Limitations and Common Issues</vt:lpstr>
      <vt:lpstr>Optional Browser Settings</vt:lpstr>
      <vt:lpstr>Optional Browser Settings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Coile Kieve</dc:creator>
  <cp:lastModifiedBy>Stefan Andrew Bock</cp:lastModifiedBy>
  <cp:revision>42</cp:revision>
  <dcterms:created xsi:type="dcterms:W3CDTF">2020-07-18T15:10:53Z</dcterms:created>
  <dcterms:modified xsi:type="dcterms:W3CDTF">2022-01-10T16:00:43Z</dcterms:modified>
</cp:coreProperties>
</file>